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5" r:id="rId1"/>
    <p:sldMasterId id="2147483825" r:id="rId2"/>
  </p:sldMasterIdLst>
  <p:notesMasterIdLst>
    <p:notesMasterId r:id="rId13"/>
  </p:notesMasterIdLst>
  <p:handoutMasterIdLst>
    <p:handoutMasterId r:id="rId14"/>
  </p:handoutMasterIdLst>
  <p:sldIdLst>
    <p:sldId id="295" r:id="rId3"/>
    <p:sldId id="297" r:id="rId4"/>
    <p:sldId id="301" r:id="rId5"/>
    <p:sldId id="302" r:id="rId6"/>
    <p:sldId id="307" r:id="rId7"/>
    <p:sldId id="303" r:id="rId8"/>
    <p:sldId id="304" r:id="rId9"/>
    <p:sldId id="308" r:id="rId10"/>
    <p:sldId id="305" r:id="rId11"/>
    <p:sldId id="30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78">
          <p15:clr>
            <a:srgbClr val="A4A3A4"/>
          </p15:clr>
        </p15:guide>
        <p15:guide id="2" orient="horz" pos="873">
          <p15:clr>
            <a:srgbClr val="A4A3A4"/>
          </p15:clr>
        </p15:guide>
        <p15:guide id="3" pos="48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CC9"/>
    <a:srgbClr val="93E4BE"/>
    <a:srgbClr val="8B3E74"/>
    <a:srgbClr val="5B14C4"/>
    <a:srgbClr val="E44589"/>
    <a:srgbClr val="53565A"/>
    <a:srgbClr val="0089B1"/>
    <a:srgbClr val="8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89" autoAdjust="0"/>
  </p:normalViewPr>
  <p:slideViewPr>
    <p:cSldViewPr snapToGrid="0">
      <p:cViewPr varScale="1">
        <p:scale>
          <a:sx n="82" d="100"/>
          <a:sy n="82" d="100"/>
        </p:scale>
        <p:origin x="-974" y="-82"/>
      </p:cViewPr>
      <p:guideLst>
        <p:guide orient="horz" pos="4178"/>
        <p:guide orient="horz" pos="873"/>
        <p:guide pos="48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FF628A-2E2A-754E-996C-D5D75145FE50}" type="datetime1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8EF124-54F9-144C-B2FD-768241C8C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6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FDDC24-9CFD-684A-BEFC-8CFD6D3083E7}" type="datetime1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331A0A-CA84-BE40-BE6E-380EC180D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84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31A0A-CA84-BE40-BE6E-380EC180D2F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3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ell Gossett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lue-aqua tit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5788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ell_Gossett_Xylem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19863" y="457200"/>
            <a:ext cx="228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rgbClr val="53565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53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ell Gossett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lue-aqua tit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2775"/>
            <a:ext cx="91424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ell_Gossett_Xylem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19863" y="457200"/>
            <a:ext cx="228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19B6EA-C2F7-B749-8267-C3556ABDE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600200"/>
            <a:ext cx="4691185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76671" y="1600200"/>
            <a:ext cx="3429000" cy="3778873"/>
          </a:xfrm>
          <a:solidFill>
            <a:schemeClr val="bg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A9A0E75-1EB5-4241-9375-759F6CBBD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2861469" y="3944144"/>
            <a:ext cx="4692650" cy="1588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7472" y="1600200"/>
            <a:ext cx="4691185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376672" y="1600199"/>
            <a:ext cx="3429000" cy="469087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1A73759-5367-C24D-9201-94188B999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V="1">
            <a:off x="347663" y="2971800"/>
            <a:ext cx="8458200" cy="9525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47472" y="3090671"/>
            <a:ext cx="3200400" cy="320040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7472" y="1600199"/>
            <a:ext cx="84582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886200" y="3090672"/>
            <a:ext cx="4919472" cy="32004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A5BECA4-2A1A-5D47-90DC-05EC2A842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D15D6F-56FF-DD49-9B5B-A7A12EC39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ell Gos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urple-indigo divider_produc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Bell_Gossett_Xylem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7663" y="457200"/>
            <a:ext cx="228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514600"/>
            <a:ext cx="7772400" cy="1362075"/>
          </a:xfrm>
        </p:spPr>
        <p:txBody>
          <a:bodyPr rtlCol="0" anchor="t">
            <a:noAutofit/>
          </a:bodyPr>
          <a:lstStyle>
            <a:lvl1pPr>
              <a:lnSpc>
                <a:spcPts val="6500"/>
              </a:lnSpc>
              <a:defRPr lang="en-US" sz="46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6B4D02-00A5-C046-8C06-033CA132E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FF1AF-1AFF-A842-A2EE-B95CE4F96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photo)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600200"/>
            <a:ext cx="4691185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76671" y="1600200"/>
            <a:ext cx="3429000" cy="3778873"/>
          </a:xfrm>
          <a:solidFill>
            <a:schemeClr val="bg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9B3DE15-C653-F14B-8C75-D686425ABB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2 column)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2861469" y="3944144"/>
            <a:ext cx="4692650" cy="1588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7472" y="1600200"/>
            <a:ext cx="4691185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376672" y="1600199"/>
            <a:ext cx="3429000" cy="469087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FC67746-D4D0-0741-ACF5-7F24AB892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chart)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V="1">
            <a:off x="347663" y="2971800"/>
            <a:ext cx="8458200" cy="9525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47472" y="3090671"/>
            <a:ext cx="3200400" cy="320040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7472" y="1600199"/>
            <a:ext cx="84582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886200" y="3090672"/>
            <a:ext cx="4919472" cy="32004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C463A9F-4C8C-F74C-A1E6-FC7222651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title only)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0FE6D-C02A-A440-AFAA-A0DD094F6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ell Gossett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lue-aqua divid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Bell_Gossett_Xylem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7663" y="457200"/>
            <a:ext cx="228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514600"/>
            <a:ext cx="7772400" cy="1362075"/>
          </a:xfrm>
        </p:spPr>
        <p:txBody>
          <a:bodyPr rtlCol="0" anchor="t">
            <a:noAutofit/>
          </a:bodyPr>
          <a:lstStyle>
            <a:lvl1pPr>
              <a:lnSpc>
                <a:spcPts val="6500"/>
              </a:lnSpc>
              <a:defRPr lang="en-US" sz="4600" b="0" dirty="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8C8944A-E402-7045-B0FE-C449D0BE0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ell Gos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lue-aqua tit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2775"/>
            <a:ext cx="9144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Bell_Gossett_Xylem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19863" y="457200"/>
            <a:ext cx="228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4114799"/>
            <a:ext cx="9144000" cy="2743200"/>
          </a:xfrm>
          <a:solidFill>
            <a:srgbClr val="61ACC9"/>
          </a:solidFill>
          <a:ln>
            <a:noFill/>
          </a:ln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ell Gossett (2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blue-aqua tit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2775"/>
            <a:ext cx="9144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Bell_Gossett_Xylem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19863" y="457200"/>
            <a:ext cx="228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4114799"/>
            <a:ext cx="3507153" cy="2743200"/>
          </a:xfrm>
          <a:solidFill>
            <a:srgbClr val="61ACC9"/>
          </a:solidFill>
          <a:ln>
            <a:noFill/>
          </a:ln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07153" y="4114799"/>
            <a:ext cx="5636847" cy="2743200"/>
          </a:xfrm>
          <a:solidFill>
            <a:srgbClr val="61ACC9"/>
          </a:solidFill>
          <a:ln>
            <a:noFill/>
          </a:ln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-aqua content header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47663" y="0"/>
            <a:ext cx="65278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663" y="1600200"/>
            <a:ext cx="84582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663" y="6403975"/>
            <a:ext cx="714375" cy="4540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  <a:cs typeface="Arial" charset="0"/>
              </a:defRPr>
            </a:lvl1pPr>
          </a:lstStyle>
          <a:p>
            <a:fld id="{19FF84FC-EF09-214F-8652-42A8B0BA696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6" descr="Bell_Gossett_Xylem_rgb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381875" y="6335713"/>
            <a:ext cx="14192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55" r:id="rId2"/>
    <p:sldLayoutId id="2147483856" r:id="rId3"/>
    <p:sldLayoutId id="2147483862" r:id="rId4"/>
    <p:sldLayoutId id="2147483863" r:id="rId5"/>
    <p:sldLayoutId id="2147483857" r:id="rId6"/>
    <p:sldLayoutId id="214748386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 kern="1200">
          <a:solidFill>
            <a:srgbClr val="53565A"/>
          </a:solidFill>
          <a:latin typeface="Arial"/>
          <a:ea typeface="ＭＳ Ｐゴシック" charset="-128"/>
          <a:cs typeface="Arial"/>
        </a:defRPr>
      </a:lvl1pPr>
      <a:lvl2pPr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charset="0"/>
          <a:ea typeface="ＭＳ Ｐゴシック" charset="-128"/>
        </a:defRPr>
      </a:lvl2pPr>
      <a:lvl3pPr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charset="0"/>
          <a:ea typeface="ＭＳ Ｐゴシック" charset="-128"/>
        </a:defRPr>
      </a:lvl3pPr>
      <a:lvl4pPr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charset="0"/>
          <a:ea typeface="ＭＳ Ｐゴシック" charset="-128"/>
        </a:defRPr>
      </a:lvl4pPr>
      <a:lvl5pPr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charset="0"/>
          <a:ea typeface="ＭＳ Ｐゴシック" charset="-128"/>
        </a:defRPr>
      </a:lvl5pPr>
      <a:lvl6pPr marL="457200"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charset="0"/>
          <a:ea typeface="ＭＳ Ｐゴシック" charset="-128"/>
        </a:defRPr>
      </a:lvl6pPr>
      <a:lvl7pPr marL="914400"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charset="0"/>
          <a:ea typeface="ＭＳ Ｐゴシック" charset="-128"/>
        </a:defRPr>
      </a:lvl9pPr>
    </p:titleStyle>
    <p:bodyStyle>
      <a:lvl1pPr algn="l" defTabSz="457200" rtl="0" fontAlgn="base">
        <a:spcBef>
          <a:spcPct val="0"/>
        </a:spcBef>
        <a:spcAft>
          <a:spcPts val="600"/>
        </a:spcAft>
        <a:buClr>
          <a:schemeClr val="bg2"/>
        </a:buClr>
        <a:buFont typeface="Arial" charset="0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136525" indent="-136525" algn="l" defTabSz="457200" rtl="0" fontAlgn="base">
        <a:spcBef>
          <a:spcPct val="0"/>
        </a:spcBef>
        <a:spcAft>
          <a:spcPts val="400"/>
        </a:spcAft>
        <a:buClr>
          <a:schemeClr val="tx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273050" indent="-136525" algn="l" defTabSz="457200" rtl="0" fontAlgn="base">
        <a:spcBef>
          <a:spcPct val="0"/>
        </a:spcBef>
        <a:spcAft>
          <a:spcPts val="400"/>
        </a:spcAft>
        <a:buFont typeface="Lucida Grande" charset="0"/>
        <a:buChar char="-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411163" indent="-136525" algn="l" defTabSz="457200" rtl="0" fontAlgn="base">
        <a:spcBef>
          <a:spcPct val="0"/>
        </a:spcBef>
        <a:spcAft>
          <a:spcPts val="40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547688" indent="-136525" algn="l" defTabSz="457200" rtl="0" fontAlgn="base">
        <a:spcBef>
          <a:spcPct val="0"/>
        </a:spcBef>
        <a:spcAft>
          <a:spcPts val="400"/>
        </a:spcAft>
        <a:buFont typeface="Lucida Grande" charset="0"/>
        <a:buChar char="-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blue-aqua content header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241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347663" y="0"/>
            <a:ext cx="65278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663" y="1600200"/>
            <a:ext cx="84582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663" y="6403975"/>
            <a:ext cx="714375" cy="4540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  <a:cs typeface="Arial" charset="0"/>
              </a:defRPr>
            </a:lvl1pPr>
          </a:lstStyle>
          <a:p>
            <a:fld id="{0614B213-C7F3-E342-99EE-2325B835D0A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222" name="Picture 6" descr="Bell_Gossett_Xylem_rgb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381875" y="6335713"/>
            <a:ext cx="14192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58" r:id="rId4"/>
    <p:sldLayoutId id="2147483859" r:id="rId5"/>
    <p:sldLayoutId id="2147483868" r:id="rId6"/>
    <p:sldLayoutId id="2147483869" r:id="rId7"/>
    <p:sldLayoutId id="2147483860" r:id="rId8"/>
    <p:sldLayoutId id="214748387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2pPr>
      <a:lvl3pPr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3pPr>
      <a:lvl4pPr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4pPr>
      <a:lvl5pPr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algn="l" defTabSz="457200" rtl="0" fontAlgn="base">
        <a:spcBef>
          <a:spcPct val="0"/>
        </a:spcBef>
        <a:spcAft>
          <a:spcPts val="600"/>
        </a:spcAft>
        <a:buClr>
          <a:schemeClr val="bg2"/>
        </a:buClr>
        <a:buFont typeface="Arial" charset="0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136525" indent="-136525" algn="l" defTabSz="457200" rtl="0" fontAlgn="base">
        <a:spcBef>
          <a:spcPct val="0"/>
        </a:spcBef>
        <a:spcAft>
          <a:spcPts val="400"/>
        </a:spcAft>
        <a:buClr>
          <a:schemeClr val="tx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273050" indent="-136525" algn="l" defTabSz="457200" rtl="0" fontAlgn="base">
        <a:spcBef>
          <a:spcPct val="0"/>
        </a:spcBef>
        <a:spcAft>
          <a:spcPts val="400"/>
        </a:spcAft>
        <a:buFont typeface="Lucida Grande" charset="0"/>
        <a:buChar char="-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411163" indent="-136525" algn="l" defTabSz="457200" rtl="0" fontAlgn="base">
        <a:spcBef>
          <a:spcPct val="0"/>
        </a:spcBef>
        <a:spcAft>
          <a:spcPts val="40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547688" indent="-136525" algn="l" defTabSz="457200" rtl="0" fontAlgn="base">
        <a:spcBef>
          <a:spcPct val="0"/>
        </a:spcBef>
        <a:spcAft>
          <a:spcPts val="400"/>
        </a:spcAft>
        <a:buFont typeface="Lucida Grande" charset="0"/>
        <a:buChar char="-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>
          <a:xfrm>
            <a:off x="347663" y="1736725"/>
            <a:ext cx="7772400" cy="1470025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Instant hot water.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Long-term savings.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7663" y="3749674"/>
            <a:ext cx="4224337" cy="1152385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buFont typeface="Arial"/>
              <a:buNone/>
              <a:defRPr/>
            </a:pPr>
            <a:r>
              <a:rPr lang="en-US" sz="2800" b="1" cap="none" dirty="0" err="1" smtClean="0">
                <a:ea typeface="+mn-ea"/>
              </a:rPr>
              <a:t>ecocirc</a:t>
            </a:r>
            <a:r>
              <a:rPr lang="en-US" sz="2800" b="1" cap="none" baseline="30000" dirty="0" smtClean="0">
                <a:ea typeface="+mn-ea"/>
              </a:rPr>
              <a:t>® </a:t>
            </a:r>
            <a:r>
              <a:rPr lang="en-US" sz="2800" b="1" cap="none" dirty="0" smtClean="0">
                <a:ea typeface="+mn-ea"/>
              </a:rPr>
              <a:t>wireless 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sz="1200" dirty="0" smtClean="0"/>
              <a:t>Domestic hot water Recirculation kit</a:t>
            </a:r>
            <a:endParaRPr lang="en-US" sz="1200" dirty="0"/>
          </a:p>
        </p:txBody>
      </p:sp>
      <p:sp>
        <p:nvSpPr>
          <p:cNvPr id="21508" name="Content Placeholder 6"/>
          <p:cNvSpPr>
            <a:spLocks noGrp="1"/>
          </p:cNvSpPr>
          <p:nvPr>
            <p:ph sz="quarter" idx="11"/>
          </p:nvPr>
        </p:nvSpPr>
        <p:spPr>
          <a:xfrm>
            <a:off x="347663" y="234950"/>
            <a:ext cx="3175000" cy="3905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Month </a:t>
            </a:r>
            <a:r>
              <a:rPr lang="en-US" dirty="0" smtClean="0">
                <a:latin typeface="Arial" charset="0"/>
              </a:rPr>
              <a:t>09, 2017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277084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35112" y="457839"/>
            <a:ext cx="2497137" cy="3866986"/>
          </a:xfrm>
        </p:spPr>
        <p:txBody>
          <a:bodyPr anchor="t" anchorCtr="0"/>
          <a:lstStyle/>
          <a:p>
            <a:pPr>
              <a:spcAft>
                <a:spcPts val="2400"/>
              </a:spcAft>
            </a:pPr>
            <a:r>
              <a:rPr lang="en-US" b="1" cap="all" dirty="0" smtClean="0">
                <a:solidFill>
                  <a:schemeClr val="bg1"/>
                </a:solidFill>
                <a:latin typeface="Arial" charset="0"/>
              </a:rPr>
              <a:t>What’s </a:t>
            </a:r>
            <a:br>
              <a:rPr lang="en-US" b="1" cap="all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b="1" cap="all" dirty="0" smtClean="0">
                <a:solidFill>
                  <a:schemeClr val="bg1"/>
                </a:solidFill>
                <a:latin typeface="Arial" charset="0"/>
              </a:rPr>
              <a:t>your </a:t>
            </a:r>
            <a:br>
              <a:rPr lang="en-US" b="1" cap="all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b="1" cap="all" dirty="0" smtClean="0">
                <a:solidFill>
                  <a:schemeClr val="bg1"/>
                </a:solidFill>
                <a:latin typeface="Arial" charset="0"/>
              </a:rPr>
              <a:t>hot water waste number?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428" y="5904017"/>
            <a:ext cx="2237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Faucet flow rate listed by manufacturer. Results will vary based on fixture distance and flow rate from hot water tank.</a:t>
            </a:r>
          </a:p>
        </p:txBody>
      </p:sp>
      <p:pic>
        <p:nvPicPr>
          <p:cNvPr id="8" name="Picture 7" descr="icons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364" y="0"/>
            <a:ext cx="1388779" cy="1388779"/>
          </a:xfrm>
          <a:prstGeom prst="rect">
            <a:avLst/>
          </a:prstGeom>
        </p:spPr>
      </p:pic>
      <p:pic>
        <p:nvPicPr>
          <p:cNvPr id="10" name="Picture 9" descr="icons-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364" y="1082656"/>
            <a:ext cx="1210251" cy="1207355"/>
          </a:xfrm>
          <a:prstGeom prst="rect">
            <a:avLst/>
          </a:prstGeom>
        </p:spPr>
      </p:pic>
      <p:pic>
        <p:nvPicPr>
          <p:cNvPr id="11" name="Picture 10" descr="icons_Artboard 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483" y="1696812"/>
            <a:ext cx="1392109" cy="1388779"/>
          </a:xfrm>
          <a:prstGeom prst="rect">
            <a:avLst/>
          </a:prstGeom>
        </p:spPr>
      </p:pic>
      <p:pic>
        <p:nvPicPr>
          <p:cNvPr id="13" name="Picture 12" descr="icons-0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602" y="2446318"/>
            <a:ext cx="1388779" cy="1388779"/>
          </a:xfrm>
          <a:prstGeom prst="rect">
            <a:avLst/>
          </a:prstGeom>
        </p:spPr>
      </p:pic>
      <p:pic>
        <p:nvPicPr>
          <p:cNvPr id="14" name="Picture 13" descr="icons_Artboard 10 cop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6364" y="3271844"/>
            <a:ext cx="1392109" cy="1388779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8602" y="4259819"/>
            <a:ext cx="1388779" cy="1388779"/>
          </a:xfrm>
          <a:prstGeom prst="rect">
            <a:avLst/>
          </a:prstGeom>
        </p:spPr>
      </p:pic>
      <p:pic>
        <p:nvPicPr>
          <p:cNvPr id="16" name="Picture 15" descr="icons-05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494" y="5287788"/>
            <a:ext cx="1388779" cy="13887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66164" y="3815250"/>
            <a:ext cx="462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400" b="1" dirty="0" smtClean="0">
                <a:solidFill>
                  <a:srgbClr val="0085AD"/>
                </a:solidFill>
              </a:rPr>
              <a:t>Multiply by the number of days in a year: </a:t>
            </a:r>
          </a:p>
          <a:p>
            <a:r>
              <a:rPr lang="en-US" sz="1400" dirty="0" smtClean="0"/>
              <a:t>6.25 </a:t>
            </a:r>
            <a:r>
              <a:rPr lang="en-US" sz="1400" dirty="0" err="1" smtClean="0"/>
              <a:t>x</a:t>
            </a:r>
            <a:r>
              <a:rPr lang="en-US" sz="1400" dirty="0" smtClean="0"/>
              <a:t> 365 = 2,281 gallons wasted per year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66164" y="4648339"/>
            <a:ext cx="4145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85AD"/>
                </a:solidFill>
              </a:rPr>
              <a:t>Calculate how many times a day someone in your house will stand and wait for hot water: </a:t>
            </a:r>
          </a:p>
          <a:p>
            <a:pPr marL="285750" indent="-285750"/>
            <a:r>
              <a:rPr lang="en-US" sz="1400" dirty="0" smtClean="0"/>
              <a:t>6 </a:t>
            </a:r>
            <a:r>
              <a:rPr lang="en-US" sz="1400" dirty="0" err="1" smtClean="0"/>
              <a:t>x</a:t>
            </a:r>
            <a:r>
              <a:rPr lang="en-US" sz="1400" dirty="0" smtClean="0"/>
              <a:t> 2281 =13,687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6164" y="5661673"/>
            <a:ext cx="41454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all" dirty="0" smtClean="0">
                <a:solidFill>
                  <a:srgbClr val="FF0000"/>
                </a:solidFill>
              </a:rPr>
              <a:t>Save up to 14,000 gallons a year with the </a:t>
            </a:r>
            <a:r>
              <a:rPr lang="en-US" sz="1600" b="1" dirty="0" err="1" smtClean="0">
                <a:solidFill>
                  <a:srgbClr val="FF0000"/>
                </a:solidFill>
              </a:rPr>
              <a:t>ecocirc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®</a:t>
            </a:r>
            <a:r>
              <a:rPr lang="en-US" sz="1600" b="1" dirty="0" smtClean="0">
                <a:solidFill>
                  <a:srgbClr val="FF0000"/>
                </a:solidFill>
              </a:rPr>
              <a:t> wireless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6164" y="381864"/>
            <a:ext cx="46451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Time from turning on faucet to getting hot water: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smtClean="0"/>
              <a:t>150 seconds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66164" y="1249190"/>
            <a:ext cx="3485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400" b="1" dirty="0" smtClean="0">
                <a:solidFill>
                  <a:srgbClr val="0085AD"/>
                </a:solidFill>
              </a:rPr>
              <a:t>Faucet flow rate: </a:t>
            </a:r>
          </a:p>
          <a:p>
            <a:r>
              <a:rPr lang="en-US" sz="1400" dirty="0" smtClean="0"/>
              <a:t>2.5 gallons per minute (GPM)</a:t>
            </a:r>
          </a:p>
          <a:p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66164" y="2054961"/>
            <a:ext cx="4653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85AD"/>
                </a:solidFill>
              </a:rPr>
              <a:t>Divide time by 60 to get minutes: </a:t>
            </a:r>
          </a:p>
          <a:p>
            <a:pPr marL="285750" indent="-285750"/>
            <a:r>
              <a:rPr lang="en-US" sz="1400" dirty="0" smtClean="0"/>
              <a:t>150 / 60 = 2.5 minutes</a:t>
            </a:r>
          </a:p>
          <a:p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66164" y="2860733"/>
            <a:ext cx="4915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85AD"/>
                </a:solidFill>
              </a:rPr>
              <a:t>Multiply water going down the drain by time you wait: </a:t>
            </a:r>
          </a:p>
          <a:p>
            <a:r>
              <a:rPr lang="en-US" sz="1400" dirty="0" smtClean="0"/>
              <a:t>2.5 GPM </a:t>
            </a:r>
            <a:r>
              <a:rPr lang="en-US" sz="1400" dirty="0" err="1" smtClean="0"/>
              <a:t>x</a:t>
            </a:r>
            <a:r>
              <a:rPr lang="en-US" sz="1400" dirty="0" smtClean="0"/>
              <a:t> 2.5 = 6.25 Gallons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No more waiting!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600200"/>
            <a:ext cx="3833568" cy="4691063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buFont typeface="Arial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Frustrated waiting for hot water? Remove the waiting time simply by adding an </a:t>
            </a:r>
            <a:r>
              <a:rPr lang="en-US" sz="2000" dirty="0" err="1" smtClean="0">
                <a:solidFill>
                  <a:srgbClr val="000000"/>
                </a:solidFill>
              </a:rPr>
              <a:t>ecocirc</a:t>
            </a:r>
            <a:r>
              <a:rPr lang="en-US" sz="2000" baseline="30000" dirty="0" smtClean="0">
                <a:solidFill>
                  <a:srgbClr val="000000"/>
                </a:solidFill>
              </a:rPr>
              <a:t>®</a:t>
            </a:r>
            <a:r>
              <a:rPr lang="en-US" sz="2000" dirty="0" smtClean="0">
                <a:solidFill>
                  <a:srgbClr val="000000"/>
                </a:solidFill>
              </a:rPr>
              <a:t> wireless kit to your existing domestic hot water system, and you can: </a:t>
            </a:r>
          </a:p>
          <a:p>
            <a:pPr marL="285750" indent="-285750" fontAlgn="auto">
              <a:spcBef>
                <a:spcPts val="0"/>
              </a:spcBef>
              <a:buFontTx/>
              <a:buChar char="-"/>
              <a:defRPr/>
            </a:pPr>
            <a:r>
              <a:rPr lang="en-US" sz="2000" dirty="0" smtClean="0"/>
              <a:t>Enjoy instant hot water everywhere you need it in </a:t>
            </a:r>
            <a:br>
              <a:rPr lang="en-US" sz="2000" dirty="0" smtClean="0"/>
            </a:br>
            <a:r>
              <a:rPr lang="en-US" sz="2000" dirty="0" smtClean="0"/>
              <a:t>your home</a:t>
            </a:r>
          </a:p>
          <a:p>
            <a:pPr marL="285750" indent="-285750" fontAlgn="auto">
              <a:spcBef>
                <a:spcPts val="0"/>
              </a:spcBef>
              <a:buFontTx/>
              <a:buChar char="-"/>
              <a:defRPr/>
            </a:pPr>
            <a:r>
              <a:rPr lang="en-US" sz="2000" dirty="0" smtClean="0"/>
              <a:t>Stop dumping thousands of gallons of water down the drain </a:t>
            </a:r>
          </a:p>
          <a:p>
            <a:pPr marL="285750" indent="-285750" fontAlgn="auto">
              <a:spcBef>
                <a:spcPts val="0"/>
              </a:spcBef>
              <a:buFontTx/>
              <a:buChar char="-"/>
              <a:defRPr/>
            </a:pPr>
            <a:r>
              <a:rPr lang="en-US" sz="2000" dirty="0" smtClean="0"/>
              <a:t>Reduce your water, sewage and energy costs immediately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2533F0-7051-E94E-A974-F2B575892BA6}" type="slidenum">
              <a:rPr lang="en-US"/>
              <a:pPr/>
              <a:t>2</a:t>
            </a:fld>
            <a:endParaRPr lang="en-US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725" y="1963738"/>
            <a:ext cx="41338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G-ecocirc-Wireless-Pump-&amp;-Val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588" y="2121901"/>
            <a:ext cx="4685107" cy="3335565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Two simple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600200"/>
            <a:ext cx="3903662" cy="4691063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buFont typeface="Arial"/>
              <a:buNone/>
              <a:defRPr/>
            </a:pPr>
            <a:r>
              <a:rPr lang="en-US" sz="2000" dirty="0" smtClean="0"/>
              <a:t>The </a:t>
            </a:r>
            <a:r>
              <a:rPr lang="en-US" sz="2000" dirty="0" err="1" smtClean="0"/>
              <a:t>ecocirc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wireless kit </a:t>
            </a:r>
            <a:r>
              <a:rPr lang="en-US" sz="2000" b="1" dirty="0" smtClean="0">
                <a:solidFill>
                  <a:srgbClr val="FF0000"/>
                </a:solidFill>
              </a:rPr>
              <a:t>Part #6050B4000 </a:t>
            </a:r>
            <a:r>
              <a:rPr lang="en-US" sz="2000" dirty="0" smtClean="0"/>
              <a:t>includes two parts, both certified for use with drinking water:</a:t>
            </a:r>
          </a:p>
          <a:p>
            <a:pPr marL="285750" indent="-285750" fontAlgn="auto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en-US" sz="2000" dirty="0" smtClean="0"/>
              <a:t>A  lead-free </a:t>
            </a:r>
            <a:r>
              <a:rPr lang="en-US" sz="2000" b="1" dirty="0" smtClean="0"/>
              <a:t>recirculation pump</a:t>
            </a:r>
            <a:r>
              <a:rPr lang="en-US" sz="2000" dirty="0" smtClean="0"/>
              <a:t> at your hot water source </a:t>
            </a:r>
          </a:p>
          <a:p>
            <a:pPr marL="285750" indent="-285750" fontAlgn="auto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en-US" sz="2000" dirty="0" smtClean="0"/>
              <a:t>A battery-operated </a:t>
            </a:r>
            <a:r>
              <a:rPr lang="en-US" sz="2000" b="1" dirty="0" smtClean="0"/>
              <a:t>mixing valve</a:t>
            </a:r>
            <a:r>
              <a:rPr lang="en-US" sz="2000" dirty="0" smtClean="0"/>
              <a:t>, with temperature sensor and transceiver, installed under the sink farthest from the hot water source 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buFont typeface="Arial"/>
              <a:buNone/>
              <a:defRPr/>
            </a:pPr>
            <a:r>
              <a:rPr lang="en-US" sz="2000" dirty="0" smtClean="0"/>
              <a:t>The two parts communicate with each other wirelessly.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DE0089-8EF5-3D40-BBBE-6288FC2A52D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User-friendly timer control</a:t>
            </a:r>
            <a:endParaRPr lang="en-US" dirty="0" smtClean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2" y="1624181"/>
            <a:ext cx="4048491" cy="4691063"/>
          </a:xfrm>
        </p:spPr>
        <p:txBody>
          <a:bodyPr rtlCol="0">
            <a:normAutofit fontScale="92500"/>
          </a:bodyPr>
          <a:lstStyle/>
          <a:p>
            <a:pPr lvl="0">
              <a:buClr>
                <a:srgbClr val="0085AD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To prevent unwanted cycling and possible tempering of cold water, use the timer to start pump operation 30 minutes before peak demand periods.</a:t>
            </a:r>
          </a:p>
          <a:p>
            <a:pPr lvl="0">
              <a:buClr>
                <a:srgbClr val="0085AD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 </a:t>
            </a:r>
          </a:p>
          <a:p>
            <a:pPr lvl="0">
              <a:buClr>
                <a:srgbClr val="0085AD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For example, if the household’s first high-demand period starts at 6 a.m., set the timer for 5:30 a.m. If the second peak is at 6 p.m., add a setting at 5:30 p.m. </a:t>
            </a:r>
          </a:p>
          <a:p>
            <a:pPr lvl="0">
              <a:buClr>
                <a:srgbClr val="0085AD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 </a:t>
            </a:r>
          </a:p>
          <a:p>
            <a:pPr lvl="0">
              <a:buClr>
                <a:srgbClr val="0085AD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If you regularly need hot water outside peak demand times, consider adding a push button </a:t>
            </a:r>
            <a:r>
              <a:rPr lang="en-US" sz="2000" dirty="0" smtClean="0"/>
              <a:t>transponder.</a:t>
            </a:r>
            <a:endParaRPr lang="en-US" sz="2000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9F4E4-32A1-5A45-8692-F0BF79ABD808}" type="slidenum">
              <a:rPr lang="en-US"/>
              <a:pPr/>
              <a:t>4</a:t>
            </a:fld>
            <a:endParaRPr lang="en-US"/>
          </a:p>
        </p:txBody>
      </p:sp>
      <p:pic>
        <p:nvPicPr>
          <p:cNvPr id="7" name="Picture 6" descr="ti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053" y="1709615"/>
            <a:ext cx="3220664" cy="4464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ocic wireless piping 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680" y="1799946"/>
            <a:ext cx="4672054" cy="4149932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Easy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546026"/>
            <a:ext cx="3903662" cy="4691063"/>
          </a:xfrm>
        </p:spPr>
        <p:txBody>
          <a:bodyPr rtlCol="0">
            <a:normAutofit fontScale="85000" lnSpcReduction="10000"/>
          </a:bodyPr>
          <a:lstStyle/>
          <a:p>
            <a:pPr marL="234950" indent="-23495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/>
              <a:t>1. Use the thermostat on the pump to set the desired hot water temperature.  </a:t>
            </a:r>
          </a:p>
          <a:p>
            <a:pPr marL="234950" indent="-23495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/>
              <a:t> </a:t>
            </a:r>
          </a:p>
          <a:p>
            <a:pPr marL="234950" indent="-23495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/>
              <a:t>2. The mixing valve continuously monitors water temperature and the pump is activated by the timer or </a:t>
            </a:r>
            <a:r>
              <a:rPr lang="en-US" sz="1600" b="1" dirty="0" smtClean="0"/>
              <a:t>built-in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temperature sensor. </a:t>
            </a:r>
          </a:p>
          <a:p>
            <a:pPr marL="234950" indent="-23495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234950" indent="-23495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/>
              <a:t>3. When temperature falls to about </a:t>
            </a:r>
            <a:r>
              <a:rPr lang="en-US" sz="1600" dirty="0" smtClean="0">
                <a:solidFill>
                  <a:srgbClr val="000000"/>
                </a:solidFill>
              </a:rPr>
              <a:t>10ºF</a:t>
            </a:r>
            <a:r>
              <a:rPr lang="en-US" sz="1600" dirty="0" smtClean="0"/>
              <a:t> below your desired  setting, the valve signals the pump to start.</a:t>
            </a:r>
          </a:p>
          <a:p>
            <a:pPr marL="234950" indent="-23495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234950" indent="-23495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/>
              <a:t>4. When the pump starts, the valve opens to allow hot water to travel to the faucet. No recirculating line required!</a:t>
            </a:r>
          </a:p>
          <a:p>
            <a:pPr marL="234950" indent="-23495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234950" indent="-23495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/>
              <a:t>5. When the valve detects water at the desired temperature, it signals the pump to stop, and the valve closes. The pump runs only when hot water needs replenishing.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9F4E4-32A1-5A45-8692-F0BF79ABD80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Choices increase efficiency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4" y="1600200"/>
            <a:ext cx="3804260" cy="4691063"/>
          </a:xfrm>
        </p:spPr>
        <p:txBody>
          <a:bodyPr rtlCol="0">
            <a:normAutofit/>
          </a:bodyPr>
          <a:lstStyle/>
          <a:p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The optional push-button signal repeater plugs into any outlet and lets you override the timer with the simple push of the button. It can also be used as a signal booster for extended range capabilities.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FF0000"/>
                </a:solidFill>
              </a:rPr>
              <a:t>Push button / signal repeater Part #6099B1500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9F4E4-32A1-5A45-8692-F0BF79ABD808}" type="slidenum">
              <a:rPr lang="en-US"/>
              <a:pPr/>
              <a:t>6</a:t>
            </a:fld>
            <a:endParaRPr lang="en-US"/>
          </a:p>
        </p:txBody>
      </p:sp>
      <p:pic>
        <p:nvPicPr>
          <p:cNvPr id="7" name="Picture 6" descr="ACT-4-repea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596" y="2121902"/>
            <a:ext cx="4413031" cy="35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Savings add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600200"/>
            <a:ext cx="3804260" cy="4691063"/>
          </a:xfrm>
        </p:spPr>
        <p:txBody>
          <a:bodyPr rtlCol="0">
            <a:normAutofit/>
          </a:bodyPr>
          <a:lstStyle/>
          <a:p>
            <a:pPr marL="239713" indent="-239713">
              <a:buFontTx/>
              <a:buChar char="-"/>
            </a:pPr>
            <a:r>
              <a:rPr lang="en-US" sz="2000" dirty="0" smtClean="0"/>
              <a:t>The </a:t>
            </a:r>
            <a:r>
              <a:rPr lang="en-US" sz="2000" dirty="0" err="1" smtClean="0"/>
              <a:t>ecocirc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wireless runs on as little as 20 watts – costing just pennies per year</a:t>
            </a:r>
          </a:p>
          <a:p>
            <a:pPr marL="239713" indent="-239713">
              <a:buFontTx/>
              <a:buChar char="-"/>
            </a:pPr>
            <a:r>
              <a:rPr lang="en-US" sz="2000" dirty="0" smtClean="0"/>
              <a:t>Simple retrofit installation</a:t>
            </a:r>
          </a:p>
          <a:p>
            <a:pPr marL="239713" indent="-239713">
              <a:buFontTx/>
              <a:buChar char="-"/>
            </a:pPr>
            <a:r>
              <a:rPr lang="en-US" sz="2000" dirty="0" smtClean="0"/>
              <a:t>Makes water heaters, dishwashers and washing machines more efficient</a:t>
            </a:r>
          </a:p>
          <a:p>
            <a:pPr marL="239713" indent="-239713">
              <a:buFontTx/>
              <a:buChar char="-"/>
            </a:pPr>
            <a:r>
              <a:rPr lang="en-US" sz="2000" dirty="0" smtClean="0"/>
              <a:t>Reduces water and gas or electric utility bills</a:t>
            </a:r>
          </a:p>
          <a:p>
            <a:pPr marL="239713" indent="-239713">
              <a:buFontTx/>
              <a:buChar char="-"/>
            </a:pPr>
            <a:r>
              <a:rPr lang="en-US" sz="2000" dirty="0" smtClean="0"/>
              <a:t>Can pay for itself in as little as three years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9F4E4-32A1-5A45-8692-F0BF79ABD808}" type="slidenum">
              <a:rPr lang="en-US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23" y="2054185"/>
            <a:ext cx="4367886" cy="291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retrofit installation</a:t>
            </a:r>
            <a:br>
              <a:rPr lang="en-US" dirty="0" smtClean="0"/>
            </a:br>
            <a:endParaRPr lang="en-US" dirty="0" smtClean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600200"/>
            <a:ext cx="3667491" cy="4691063"/>
          </a:xfrm>
        </p:spPr>
        <p:txBody>
          <a:bodyPr rtlCol="0">
            <a:normAutofit/>
          </a:bodyPr>
          <a:lstStyle/>
          <a:p>
            <a:r>
              <a:rPr lang="en-US" sz="2000" dirty="0" smtClean="0"/>
              <a:t>Now you can offer customers an </a:t>
            </a:r>
            <a:r>
              <a:rPr lang="en-US" sz="2000" dirty="0" err="1" smtClean="0"/>
              <a:t>ecocirc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instant hot water wireless system without the messy, disruptive and costly renovation work required to install a recirculation line.</a:t>
            </a:r>
          </a:p>
          <a:p>
            <a:endParaRPr lang="en-US" sz="2000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9F4E4-32A1-5A45-8692-F0BF79ABD808}" type="slidenum">
              <a:rPr lang="en-US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41" y="1690077"/>
            <a:ext cx="3401332" cy="445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Save water and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630543" y="5227795"/>
            <a:ext cx="6882699" cy="539597"/>
          </a:xfrm>
        </p:spPr>
        <p:txBody>
          <a:bodyPr wrap="square" rtlCol="0"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Total savings: $321.16 per year</a:t>
            </a:r>
            <a:endParaRPr lang="en-US" sz="28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9441" y="5867166"/>
            <a:ext cx="632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umnst777 Lt BT" pitchFamily="34" charset="0"/>
                <a:ea typeface="ヒラギノ角ゴ Pro W3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umnst777 Lt BT" pitchFamily="34" charset="0"/>
                <a:ea typeface="ヒラギノ角ゴ Pro W3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umnst777 Lt BT" pitchFamily="34" charset="0"/>
                <a:ea typeface="ヒラギノ角ゴ Pro W3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umnst777 Lt BT" pitchFamily="34" charset="0"/>
                <a:ea typeface="ヒラギノ角ゴ Pro W3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umnst777 Lt BT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umnst777 Lt BT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umnst777 Lt BT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umnst777 Lt BT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umnst777 Lt BT" pitchFamily="34" charset="0"/>
                <a:ea typeface="ヒラギノ角ゴ Pro W3" pitchFamily="-112" charset="-128"/>
              </a:defRPr>
            </a:lvl9pPr>
          </a:lstStyle>
          <a:p>
            <a:pPr marL="171450" lvl="0" indent="-171450">
              <a:buFont typeface="Arial" charset="0"/>
              <a:buChar char="•"/>
            </a:pPr>
            <a:r>
              <a:rPr lang="en-US" sz="1000" dirty="0" smtClean="0">
                <a:solidFill>
                  <a:srgbClr val="5F5F5F"/>
                </a:solidFill>
                <a:latin typeface="Arial"/>
                <a:ea typeface="ＭＳ Ｐゴシック" charset="-128"/>
              </a:rPr>
              <a:t>Cost analysis based on data from City of Ottawa, Ontario Energy Board &amp; Hydro Ottawa – 2016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000" dirty="0" smtClean="0">
                <a:solidFill>
                  <a:srgbClr val="5F5F5F"/>
                </a:solidFill>
                <a:latin typeface="Arial"/>
                <a:ea typeface="ＭＳ Ｐゴシック" charset="-128"/>
              </a:rPr>
              <a:t>Savings shown are for illustration only. Actual savings will vary based on household’s potable water consumption, energy costs, fixtures and appliances.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000" dirty="0" smtClean="0">
                <a:solidFill>
                  <a:srgbClr val="5F5F5F"/>
                </a:solidFill>
                <a:latin typeface="Arial"/>
                <a:ea typeface="ＭＳ Ｐゴシック" charset="-128"/>
              </a:rPr>
              <a:t>Pump charges based on a 4-min run time per hour - 16 hour per day @ 350 days per year</a:t>
            </a:r>
            <a:endParaRPr lang="en-US" sz="1000" dirty="0">
              <a:solidFill>
                <a:srgbClr val="5F5F5F"/>
              </a:solidFill>
              <a:latin typeface="Arial"/>
              <a:ea typeface="ＭＳ Ｐゴシック" charset="-128"/>
            </a:endParaRPr>
          </a:p>
        </p:txBody>
      </p:sp>
      <p:pic>
        <p:nvPicPr>
          <p:cNvPr id="6" name="Picture 5" descr="icons_Artboard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37" y="2369957"/>
            <a:ext cx="1719984" cy="1724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6597" y="1484065"/>
            <a:ext cx="67004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  <a:ea typeface="ＭＳ Ｐゴシック" pitchFamily="34" charset="-128"/>
              </a:rPr>
              <a:t>At 14,000 gallons of water a year: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3556" y="2766538"/>
            <a:ext cx="3435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ea typeface="ＭＳ Ｐゴシック" pitchFamily="34" charset="-128"/>
              </a:rPr>
              <a:t>Gas water heater cost saved: </a:t>
            </a:r>
            <a:r>
              <a:rPr lang="en-US" b="1" dirty="0" smtClean="0">
                <a:ea typeface="ＭＳ Ｐゴシック" pitchFamily="34" charset="-128"/>
              </a:rPr>
              <a:t>$111.50 per year</a:t>
            </a:r>
          </a:p>
          <a:p>
            <a:endParaRPr lang="en-US" dirty="0"/>
          </a:p>
        </p:txBody>
      </p:sp>
      <p:pic>
        <p:nvPicPr>
          <p:cNvPr id="9" name="Picture 8" descr="icons_Artboard 1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89" y="3555038"/>
            <a:ext cx="1630960" cy="16309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00362" y="2766538"/>
            <a:ext cx="244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ea typeface="ＭＳ Ｐゴシック" pitchFamily="34" charset="-128"/>
              </a:rPr>
              <a:t>Sewer cost saved: </a:t>
            </a:r>
            <a:r>
              <a:rPr lang="en-US" b="1" dirty="0" smtClean="0">
                <a:ea typeface="ＭＳ Ｐゴシック" pitchFamily="34" charset="-128"/>
              </a:rPr>
              <a:t>$111.68 per year</a:t>
            </a:r>
          </a:p>
        </p:txBody>
      </p:sp>
      <p:pic>
        <p:nvPicPr>
          <p:cNvPr id="12" name="Picture 11" descr="icons_Artboard 12 copy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967" y="2419420"/>
            <a:ext cx="1396031" cy="1396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00362" y="4021992"/>
            <a:ext cx="199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ea typeface="ＭＳ Ｐゴシック" pitchFamily="34" charset="-128"/>
              </a:rPr>
              <a:t>Pump charges: </a:t>
            </a:r>
            <a:br>
              <a:rPr lang="en-US" b="1" dirty="0" smtClean="0">
                <a:solidFill>
                  <a:schemeClr val="bg2"/>
                </a:solidFill>
                <a:ea typeface="ＭＳ Ｐゴシック" pitchFamily="34" charset="-128"/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-$0.98 per year</a:t>
            </a:r>
          </a:p>
        </p:txBody>
      </p:sp>
      <p:pic>
        <p:nvPicPr>
          <p:cNvPr id="14" name="Picture 13" descr="icons_Artboard 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725" y="3661987"/>
            <a:ext cx="1517572" cy="15212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13556" y="4021992"/>
            <a:ext cx="222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85AD"/>
                </a:solidFill>
                <a:ea typeface="ＭＳ Ｐゴシック" pitchFamily="34" charset="-128"/>
              </a:rPr>
              <a:t>Water cost saved: </a:t>
            </a:r>
            <a:r>
              <a:rPr lang="en-US" b="1" dirty="0" smtClean="0">
                <a:ea typeface="ＭＳ Ｐゴシック" pitchFamily="34" charset="-128"/>
              </a:rPr>
              <a:t>$95.45 per year</a:t>
            </a:r>
          </a:p>
        </p:txBody>
      </p:sp>
      <p:pic>
        <p:nvPicPr>
          <p:cNvPr id="16" name="Picture 15" descr="icons-0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56396"/>
            <a:ext cx="2003139" cy="2003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l Gossett Eco">
  <a:themeElements>
    <a:clrScheme name="Xylem 1">
      <a:dk1>
        <a:sysClr val="windowText" lastClr="000000"/>
      </a:dk1>
      <a:lt1>
        <a:sysClr val="window" lastClr="FFFFFF"/>
      </a:lt1>
      <a:dk2>
        <a:srgbClr val="008C95"/>
      </a:dk2>
      <a:lt2>
        <a:srgbClr val="0085AD"/>
      </a:lt2>
      <a:accent1>
        <a:srgbClr val="00966C"/>
      </a:accent1>
      <a:accent2>
        <a:srgbClr val="0072CE"/>
      </a:accent2>
      <a:accent3>
        <a:srgbClr val="615E9B"/>
      </a:accent3>
      <a:accent4>
        <a:srgbClr val="E57200"/>
      </a:accent4>
      <a:accent5>
        <a:srgbClr val="BF0D3E"/>
      </a:accent5>
      <a:accent6>
        <a:srgbClr val="001A70"/>
      </a:accent6>
      <a:hlink>
        <a:srgbClr val="7A6855"/>
      </a:hlink>
      <a:folHlink>
        <a:srgbClr val="0085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ll Gossett">
  <a:themeElements>
    <a:clrScheme name="Xylem 1">
      <a:dk1>
        <a:sysClr val="windowText" lastClr="000000"/>
      </a:dk1>
      <a:lt1>
        <a:sysClr val="window" lastClr="FFFFFF"/>
      </a:lt1>
      <a:dk2>
        <a:srgbClr val="008C95"/>
      </a:dk2>
      <a:lt2>
        <a:srgbClr val="0085AD"/>
      </a:lt2>
      <a:accent1>
        <a:srgbClr val="00966C"/>
      </a:accent1>
      <a:accent2>
        <a:srgbClr val="0072CE"/>
      </a:accent2>
      <a:accent3>
        <a:srgbClr val="615E9B"/>
      </a:accent3>
      <a:accent4>
        <a:srgbClr val="E57200"/>
      </a:accent4>
      <a:accent5>
        <a:srgbClr val="BF0D3E"/>
      </a:accent5>
      <a:accent6>
        <a:srgbClr val="001A70"/>
      </a:accent6>
      <a:hlink>
        <a:srgbClr val="7A6855"/>
      </a:hlink>
      <a:folHlink>
        <a:srgbClr val="0085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Xylem_Template.potx</Template>
  <TotalTime>2685</TotalTime>
  <Words>547</Words>
  <Application>Microsoft Office PowerPoint</Application>
  <PresentationFormat>On-screen Show (4:3)</PresentationFormat>
  <Paragraphs>75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Bell Gossett Eco</vt:lpstr>
      <vt:lpstr>Bell Gossett</vt:lpstr>
      <vt:lpstr>Instant hot water.  Long-term savings.</vt:lpstr>
      <vt:lpstr>No more waiting!</vt:lpstr>
      <vt:lpstr>Two simple parts</vt:lpstr>
      <vt:lpstr>User-friendly timer control</vt:lpstr>
      <vt:lpstr>Easy operation</vt:lpstr>
      <vt:lpstr>Choices increase efficiency </vt:lpstr>
      <vt:lpstr>Savings add up</vt:lpstr>
      <vt:lpstr>Simple retrofit installation </vt:lpstr>
      <vt:lpstr>Save water and money</vt:lpstr>
      <vt:lpstr>What’s  your  hot water waste number?</vt:lpstr>
    </vt:vector>
  </TitlesOfParts>
  <Company>McDill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here Second line</dc:title>
  <dc:creator>Kori Zangl Holsten</dc:creator>
  <cp:lastModifiedBy>MCAN</cp:lastModifiedBy>
  <cp:revision>152</cp:revision>
  <dcterms:created xsi:type="dcterms:W3CDTF">2017-08-15T18:34:20Z</dcterms:created>
  <dcterms:modified xsi:type="dcterms:W3CDTF">2017-08-21T15:39:27Z</dcterms:modified>
</cp:coreProperties>
</file>